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8" r:id="rId3"/>
    <p:sldId id="301" r:id="rId4"/>
    <p:sldId id="273" r:id="rId5"/>
    <p:sldId id="263" r:id="rId6"/>
    <p:sldId id="340" r:id="rId7"/>
    <p:sldId id="341" r:id="rId8"/>
    <p:sldId id="342" r:id="rId9"/>
    <p:sldId id="287" r:id="rId10"/>
    <p:sldId id="288" r:id="rId11"/>
    <p:sldId id="289" r:id="rId12"/>
    <p:sldId id="283" r:id="rId13"/>
    <p:sldId id="285" r:id="rId14"/>
    <p:sldId id="284" r:id="rId15"/>
    <p:sldId id="395" r:id="rId16"/>
    <p:sldId id="286" r:id="rId17"/>
    <p:sldId id="397" r:id="rId18"/>
    <p:sldId id="361" r:id="rId19"/>
    <p:sldId id="369" r:id="rId20"/>
    <p:sldId id="362" r:id="rId21"/>
    <p:sldId id="363" r:id="rId22"/>
    <p:sldId id="381" r:id="rId23"/>
    <p:sldId id="382" r:id="rId24"/>
    <p:sldId id="383" r:id="rId25"/>
    <p:sldId id="371" r:id="rId26"/>
    <p:sldId id="372" r:id="rId27"/>
    <p:sldId id="343" r:id="rId28"/>
    <p:sldId id="375" r:id="rId29"/>
    <p:sldId id="376" r:id="rId30"/>
    <p:sldId id="389" r:id="rId31"/>
    <p:sldId id="396" r:id="rId32"/>
    <p:sldId id="374" r:id="rId33"/>
    <p:sldId id="297" r:id="rId34"/>
    <p:sldId id="344" r:id="rId35"/>
    <p:sldId id="346" r:id="rId36"/>
    <p:sldId id="347" r:id="rId37"/>
    <p:sldId id="324" r:id="rId38"/>
    <p:sldId id="384" r:id="rId39"/>
    <p:sldId id="331" r:id="rId40"/>
    <p:sldId id="394" r:id="rId41"/>
    <p:sldId id="364" r:id="rId42"/>
    <p:sldId id="391" r:id="rId43"/>
    <p:sldId id="393" r:id="rId44"/>
    <p:sldId id="272" r:id="rId45"/>
    <p:sldId id="385" r:id="rId46"/>
    <p:sldId id="398" r:id="rId47"/>
    <p:sldId id="386" r:id="rId48"/>
    <p:sldId id="387" r:id="rId49"/>
    <p:sldId id="388" r:id="rId50"/>
    <p:sldId id="370" r:id="rId51"/>
    <p:sldId id="390" r:id="rId52"/>
    <p:sldId id="353" r:id="rId53"/>
    <p:sldId id="333" r:id="rId54"/>
    <p:sldId id="292" r:id="rId55"/>
    <p:sldId id="308" r:id="rId56"/>
    <p:sldId id="307" r:id="rId57"/>
    <p:sldId id="359" r:id="rId58"/>
    <p:sldId id="26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m Galasyn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63" autoAdjust="0"/>
  </p:normalViewPr>
  <p:slideViewPr>
    <p:cSldViewPr>
      <p:cViewPr>
        <p:scale>
          <a:sx n="101" d="100"/>
          <a:sy n="101" d="100"/>
        </p:scale>
        <p:origin x="-9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D1241F50-EBBF-4989-9FCE-CCEA355257BB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8B30060E-413C-41FF-842C-5B5DD564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DD00A06A-9EDF-4745-A71B-7E07EDA58CF5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8CC232C7-3D68-4E18-86B9-8AE480B3C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F4491-681E-4185-B838-80C23032C5CC}" type="datetimeFigureOut">
              <a:rPr lang="en-US" smtClean="0"/>
              <a:pPr/>
              <a:t>5/3/2008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latinLnBrk="0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latinLnBrk="0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latinLnBrk="0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latinLnBrk="0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latinLnBrk="0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reefrelief.org/Image_archive/diseases/4befor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alcoe.org.au/news_stories/fossilreefs.html" TargetMode="External"/><Relationship Id="rId5" Type="http://schemas.openxmlformats.org/officeDocument/2006/relationships/hyperlink" Target="http://www.msnbc.msn.com/id/6657549/" TargetMode="External"/><Relationship Id="rId4" Type="http://schemas.openxmlformats.org/officeDocument/2006/relationships/hyperlink" Target="http://www.msnbc.msn.com/id/11821539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obglossary.gsfc.nasa.gov/Study/Coral/coral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ing5.com/localnews/stories/NW_092206ENBhoodcanalEL.847bfed.html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clatchydc.com/homepage/story/34948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atimes.com/news/local/oceans/la-oceans-series,0,7842752.special" TargetMode="External"/><Relationship Id="rId4" Type="http://schemas.openxmlformats.org/officeDocument/2006/relationships/hyperlink" Target="http://www.coml.org/descrip/fmap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sheries.ubc.ca/members/dpauly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21school.ox.ac.uk/" TargetMode="External"/><Relationship Id="rId2" Type="http://schemas.openxmlformats.org/officeDocument/2006/relationships/hyperlink" Target="http://www.latimes.com/news/local/oceans/la-oceans-series,0,7842752.specia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181396.s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181396.st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ies.ubc.ca/members/dpauly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oundwaves.usgs.gov/2003/10/SW200310-300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shark.ca/pressmaterial/cascading/pressmaterial.php?sub=28&amp;pmid=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globalshark.ca/pressmaterial/cascading/pressmaterial.php?sub=28&amp;pmid=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opulatio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hyperlink" Target="http://www.coml.org/medres/hmap7a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ies.ubc.ca/members/dpauly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ciam.com/article.cfm?chanID=sa006&amp;colID=1&amp;articleID=00037A5D-A938-150E-A93883414B7F0000" TargetMode="External"/><Relationship Id="rId2" Type="http://schemas.openxmlformats.org/officeDocument/2006/relationships/hyperlink" Target="http://www.mcclatchydc.com/staff/robert_boyd/story/14524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ur.rutgers.edu/medrel/viewArticle.html?ArticleID=5749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sciam.com/article.cfm?chanID=sa006&amp;colID=1&amp;articleID=00037A5D-A938-150E-A93883414B7F0000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math.ucr.edu/home/baez/extinc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odidac.bio.uottawa.ca/info/browse.htm" TargetMode="External"/><Relationship Id="rId5" Type="http://schemas.openxmlformats.org/officeDocument/2006/relationships/hyperlink" Target="http://www.leute.server.de/frankmuster/L/Lystrosaurus.htm" TargetMode="Externa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th.ucr.edu/home/baez/extinctio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sciam.com/article.cfm?chanID=sa006&amp;articleID=00037A5D-A938-150E-A93883414B7F0000&amp;pageNumber=1&amp;catID=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mofthesea.info/flora_fauna/ff_kingdomspp/monera.htm" TargetMode="Externa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sciam.com/article.cfm?chanID=sa006&amp;articleID=00037A5D-A938-150E-A93883414B7F0000&amp;pageNumber=1&amp;catID=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://www.emc.maricopa.edu/faculty/farabee/biobk/BioBookPaleo4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nep.org/geo2000/ov-e/0011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kaneart.com/massextinctiongraph.htm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math.ucr.edu/home/baez/extinction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Golden_Toad" TargetMode="Externa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www.fsu.edu/news/2006/10/13/marine.lif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www.ngdc.noaa.gov/paleo/ctl/thc.html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ana.org/america-del-sur/que-hacemos/pesca-sustentable/landmark-agreement-to-stop-destruction-from-high-seas-bottom-trawling-in-the-south-pacific-ocean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wcpfc.int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a.unep.org/documents/financing_wastewater_english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biorock.net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coralcoe.org.au/news_stories/batfish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viromission.com.au/project/prototype.htm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veswing.com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csenergy.anl.gov/guide/current/index.cfm" TargetMode="Externa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web.org/geotimes/mar03/feature_demonstrating.html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nts1.cgu.cz/portal/page/portal/geocapacity/project" TargetMode="Externa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2captureproject.org/technologies/tech_index.htm" TargetMode="Externa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farm.org/depts/NFfield_trials/1003/carbonsequest.shtml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eciesalliance.org/" TargetMode="External"/><Relationship Id="rId13" Type="http://schemas.openxmlformats.org/officeDocument/2006/relationships/hyperlink" Target="http://www.geocities.com/yosemite/rapids/4233/icecore.htm" TargetMode="External"/><Relationship Id="rId3" Type="http://schemas.openxmlformats.org/officeDocument/2006/relationships/hyperlink" Target="http://www.seaweb.org/addyourvoice/10thingsyoucando.php" TargetMode="External"/><Relationship Id="rId7" Type="http://schemas.openxmlformats.org/officeDocument/2006/relationships/hyperlink" Target="http://www.well.com/user/davidu/extinction.html" TargetMode="External"/><Relationship Id="rId12" Type="http://schemas.openxmlformats.org/officeDocument/2006/relationships/hyperlink" Target="http://www.whoi.edu/institutes/occi/viewTopic.do?o=read&amp;id=501" TargetMode="External"/><Relationship Id="rId2" Type="http://schemas.openxmlformats.org/officeDocument/2006/relationships/hyperlink" Target="http://www.mbayaq.org/cr/seafoodwatch.asp" TargetMode="External"/><Relationship Id="rId16" Type="http://schemas.openxmlformats.org/officeDocument/2006/relationships/hyperlink" Target="http://www.nativeenerg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afoodchoices.org/" TargetMode="External"/><Relationship Id="rId11" Type="http://schemas.openxmlformats.org/officeDocument/2006/relationships/hyperlink" Target="http://www.benfieldhrc.org/activities/issues5/dcc.htm" TargetMode="External"/><Relationship Id="rId5" Type="http://schemas.openxmlformats.org/officeDocument/2006/relationships/hyperlink" Target="http://www.marinephotobank.org/" TargetMode="External"/><Relationship Id="rId15" Type="http://schemas.openxmlformats.org/officeDocument/2006/relationships/hyperlink" Target="http://www.noflytravel.com/" TargetMode="External"/><Relationship Id="rId10" Type="http://schemas.openxmlformats.org/officeDocument/2006/relationships/hyperlink" Target="http://soundwaves.usgs.gov/2003/10/SW200310-300.pdf" TargetMode="External"/><Relationship Id="rId4" Type="http://schemas.openxmlformats.org/officeDocument/2006/relationships/hyperlink" Target="http://www.seaweb.org/" TargetMode="External"/><Relationship Id="rId9" Type="http://schemas.openxmlformats.org/officeDocument/2006/relationships/hyperlink" Target="http://www.bigskyco2.org/terrestrial.htm" TargetMode="External"/><Relationship Id="rId14" Type="http://schemas.openxmlformats.org/officeDocument/2006/relationships/hyperlink" Target="http://www.gly.uga.edu/railsback/CTW2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me-ocean3aug03,0,3589668.sto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me-ocean3aug03,0,3589668.sto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efrelief.org/Image_archive/diseases/4before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/>
          </p:cNvSpPr>
          <p:nvPr>
            <p:ph type="ctrTitle"/>
          </p:nvPr>
        </p:nvSpPr>
        <p:spPr>
          <a:xfrm>
            <a:off x="76200" y="2130430"/>
            <a:ext cx="8991600" cy="1470025"/>
          </a:xfrm>
        </p:spPr>
        <p:txBody>
          <a:bodyPr/>
          <a:lstStyle/>
          <a:p>
            <a:r>
              <a:rPr lang="en-US" dirty="0" smtClean="0"/>
              <a:t>The State of the World’s Oceans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ubTitle" idx="1"/>
          </p:nvPr>
        </p:nvSpPr>
        <p:spPr>
          <a:xfrm>
            <a:off x="990600" y="3581400"/>
            <a:ext cx="7239000" cy="685800"/>
          </a:xfrm>
        </p:spPr>
        <p:txBody>
          <a:bodyPr/>
          <a:lstStyle/>
          <a:p>
            <a:r>
              <a:rPr lang="en-US" dirty="0" smtClean="0"/>
              <a:t>Prospects for renewal of the deep waters</a:t>
            </a:r>
            <a:endParaRPr lang="en-US" dirty="0"/>
          </a:p>
        </p:txBody>
      </p:sp>
      <p:sp>
        <p:nvSpPr>
          <p:cNvPr id="8" name="Rectangle 7"/>
          <p:cNvSpPr txBox="1"/>
          <p:nvPr/>
        </p:nvSpPr>
        <p:spPr>
          <a:xfrm>
            <a:off x="381000" y="5791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Jim Galasyn</a:t>
            </a:r>
          </a:p>
          <a:p>
            <a:r>
              <a:rPr lang="en-US" dirty="0" smtClean="0"/>
              <a:t>Bates Technical College</a:t>
            </a:r>
            <a:endParaRPr lang="en-US" dirty="0"/>
          </a:p>
          <a:p>
            <a:r>
              <a:rPr lang="en-US" dirty="0" smtClean="0"/>
              <a:t>2 May 2008</a:t>
            </a:r>
            <a:endParaRPr lang="en-US" dirty="0"/>
          </a:p>
        </p:txBody>
      </p:sp>
      <p:sp>
        <p:nvSpPr>
          <p:cNvPr id="5" name="Rectangle 7"/>
          <p:cNvSpPr txBox="1"/>
          <p:nvPr/>
        </p:nvSpPr>
        <p:spPr>
          <a:xfrm>
            <a:off x="6019800" y="6459379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original content © 2008 James Galasyn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Bleaching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8065" y="5562600"/>
            <a:ext cx="4171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hlinkClick r:id="rId2"/>
              </a:rPr>
              <a:t>Montastrea</a:t>
            </a:r>
            <a:r>
              <a:rPr lang="en-US" sz="1400" i="1" dirty="0" smtClean="0">
                <a:hlinkClick r:id="rId2"/>
              </a:rPr>
              <a:t> </a:t>
            </a:r>
            <a:r>
              <a:rPr lang="en-US" sz="1400" i="1" dirty="0" err="1" smtClean="0">
                <a:hlinkClick r:id="rId2"/>
              </a:rPr>
              <a:t>annularis</a:t>
            </a:r>
            <a:r>
              <a:rPr lang="en-US" sz="1400" dirty="0" smtClean="0">
                <a:hlinkClick r:id="rId2"/>
              </a:rPr>
              <a:t> bleaching at Sand Key, 10/02/97</a:t>
            </a:r>
            <a:endParaRPr lang="en-US" sz="1400" dirty="0"/>
          </a:p>
        </p:txBody>
      </p:sp>
      <p:pic>
        <p:nvPicPr>
          <p:cNvPr id="6" name="Rectangl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2"/>
            <a:ext cx="7010400" cy="408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White Desert</a:t>
            </a:r>
            <a:endParaRPr lang="en-US" dirty="0"/>
          </a:p>
        </p:txBody>
      </p:sp>
      <p:pic>
        <p:nvPicPr>
          <p:cNvPr id="4" name="041206_coral_hmed_7a.h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8004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060314_bleachcoral_hmed_730a.h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38004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4648200" y="4419601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bleaching around the Keppel Islands of Australia's Great Barrier Reef include this stand of </a:t>
            </a:r>
            <a:r>
              <a:rPr lang="en-US" sz="1400" dirty="0" err="1" smtClean="0"/>
              <a:t>staghorn</a:t>
            </a:r>
            <a:r>
              <a:rPr lang="en-US" sz="1400" dirty="0" smtClean="0"/>
              <a:t> corals, photographed on Feb. 22, 2006. Photo by Damian Thomson / Australian Institute of Marine Science (</a:t>
            </a:r>
            <a:r>
              <a:rPr lang="en-US" sz="1400" dirty="0" smtClean="0">
                <a:hlinkClick r:id="rId4"/>
              </a:rPr>
              <a:t>Part of Great Barrier Reef now ‘a white desert’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7" name="Rectangle 6"/>
          <p:cNvSpPr txBox="1"/>
          <p:nvPr/>
        </p:nvSpPr>
        <p:spPr>
          <a:xfrm>
            <a:off x="533400" y="4419600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Bleached coral on Australia's Great Barrier Reef in 1998 . Large scale coral die-offs are now occurring more frequently than at any time in the last 11, 000 years (</a:t>
            </a:r>
            <a:r>
              <a:rPr lang="en-US" sz="1400" dirty="0" smtClean="0">
                <a:hlinkClick r:id="rId5"/>
              </a:rPr>
              <a:t>Most coral reefs under threat, some resilient</a:t>
            </a:r>
            <a:r>
              <a:rPr lang="en-US" sz="1400" dirty="0" smtClean="0"/>
              <a:t>; </a:t>
            </a:r>
            <a:r>
              <a:rPr lang="en-US" sz="1400" dirty="0" smtClean="0">
                <a:hlinkClick r:id="rId6"/>
              </a:rPr>
              <a:t>Coral stress like never in history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5" name="hollywood sewage disch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87" y="1420956"/>
            <a:ext cx="5837426" cy="401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 txBox="1"/>
          <p:nvPr/>
        </p:nvSpPr>
        <p:spPr>
          <a:xfrm>
            <a:off x="1295400" y="5562602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Partially treated sewage from Hollywood, Florida. Photo by Rick Loomis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algae bloom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76" y="1417145"/>
            <a:ext cx="5845047" cy="4023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1676400" y="5562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dark red bloom of </a:t>
            </a:r>
            <a:r>
              <a:rPr lang="en-US" sz="1400" i="1" dirty="0" err="1" smtClean="0"/>
              <a:t>Karenia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Brevis</a:t>
            </a:r>
            <a:r>
              <a:rPr lang="en-US" sz="1400" dirty="0" smtClean="0"/>
              <a:t> algae at Little </a:t>
            </a:r>
            <a:r>
              <a:rPr lang="en-US" sz="1400" dirty="0" err="1" smtClean="0"/>
              <a:t>Gasparilla</a:t>
            </a:r>
            <a:r>
              <a:rPr lang="en-US" sz="1400" dirty="0" smtClean="0"/>
              <a:t> Island, Florida. Photo by Paul Schmidt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florida keys brain cora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476" y="1447800"/>
            <a:ext cx="5845047" cy="4023709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600200" y="561627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Diseased brain coral in the Florida Keys. Photo by Rick Loomis.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600200" y="5616273"/>
            <a:ext cx="594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 band disease attacks coral that have been weakened by sedimentation, excess nutrients, toxic chemicals, and warmer than normal temperatures. Photograph by Phillip Dustan (</a:t>
            </a:r>
            <a:r>
              <a:rPr lang="en-US" sz="1400" dirty="0" smtClean="0">
                <a:hlinkClick r:id="rId2"/>
              </a:rPr>
              <a:t>Mapping the decline of coral reefs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7" name="Picture 6" descr="black_band_detail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447800"/>
            <a:ext cx="5843016" cy="402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hood canal slime 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3962400" cy="297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hood canal slime 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28800"/>
            <a:ext cx="3962400" cy="29673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6858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 txBox="1"/>
          <p:nvPr/>
        </p:nvSpPr>
        <p:spPr>
          <a:xfrm>
            <a:off x="381000" y="4953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Bacterial and algae mats in Hood Canal, 2006. Photos by Shane Miller. (</a:t>
            </a:r>
            <a:r>
              <a:rPr lang="en-US" sz="1400" dirty="0" smtClean="0">
                <a:hlinkClick r:id="rId5"/>
              </a:rPr>
              <a:t>Mysterious blob may be killing marine life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Invasive Species</a:t>
            </a:r>
            <a:endParaRPr lang="en-US" dirty="0"/>
          </a:p>
        </p:txBody>
      </p:sp>
      <p:sp>
        <p:nvSpPr>
          <p:cNvPr id="6" name="Rectangle 5"/>
          <p:cNvSpPr txBox="1"/>
          <p:nvPr/>
        </p:nvSpPr>
        <p:spPr>
          <a:xfrm>
            <a:off x="6858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 txBox="1"/>
          <p:nvPr/>
        </p:nvSpPr>
        <p:spPr>
          <a:xfrm>
            <a:off x="1066800" y="6096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Humboldt Giant Squid</a:t>
            </a:r>
            <a:r>
              <a:rPr lang="en-US" sz="1400" dirty="0" smtClean="0"/>
              <a:t> (</a:t>
            </a:r>
            <a:r>
              <a:rPr lang="en-US" sz="1400" i="1" dirty="0" err="1" smtClean="0"/>
              <a:t>Dosidicus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gigas</a:t>
            </a:r>
            <a:r>
              <a:rPr lang="en-US" sz="1400" dirty="0" smtClean="0"/>
              <a:t>). Photo by </a:t>
            </a:r>
            <a:r>
              <a:rPr lang="en-US" sz="1400" dirty="0" err="1" smtClean="0"/>
              <a:t>Erhardt</a:t>
            </a:r>
            <a:r>
              <a:rPr lang="en-US" sz="1400" dirty="0" smtClean="0"/>
              <a:t> Krause. </a:t>
            </a:r>
            <a:endParaRPr lang="en-US" sz="1400" dirty="0"/>
          </a:p>
        </p:txBody>
      </p:sp>
      <p:pic>
        <p:nvPicPr>
          <p:cNvPr id="8" name="Picture 7" descr="humboldt giant squid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447800"/>
            <a:ext cx="2971800" cy="4487418"/>
          </a:xfrm>
          <a:prstGeom prst="rect">
            <a:avLst/>
          </a:prstGeom>
        </p:spPr>
      </p:pic>
      <p:pic>
        <p:nvPicPr>
          <p:cNvPr id="9" name="Picture 8" descr="Pelagia-noctiluca-Ca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447800"/>
            <a:ext cx="2817368" cy="4495800"/>
          </a:xfrm>
          <a:prstGeom prst="rect">
            <a:avLst/>
          </a:prstGeom>
        </p:spPr>
      </p:pic>
      <p:sp>
        <p:nvSpPr>
          <p:cNvPr id="10" name="Rectangle 6"/>
          <p:cNvSpPr txBox="1"/>
          <p:nvPr/>
        </p:nvSpPr>
        <p:spPr>
          <a:xfrm>
            <a:off x="4876800" y="6096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Mauve Stingers (</a:t>
            </a:r>
            <a:r>
              <a:rPr lang="en-US" sz="1400" i="1" dirty="0" err="1" smtClean="0"/>
              <a:t>Pelagia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noctiluca</a:t>
            </a:r>
            <a:r>
              <a:rPr lang="en-US" sz="1400" dirty="0" smtClean="0"/>
              <a:t>). Photo by Richard Lord.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Ocean Biomass</a:t>
            </a:r>
            <a:endParaRPr lang="en-US" dirty="0"/>
          </a:p>
        </p:txBody>
      </p:sp>
      <p:pic>
        <p:nvPicPr>
          <p:cNvPr id="5" name="biomass loss on the Southern Grand Ba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6858000" cy="5059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228600" y="6248400"/>
            <a:ext cx="5006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Community Changes on the Southern Grand Bank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Altered Oceans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Ocean Biomass</a:t>
            </a:r>
            <a:endParaRPr lang="en-US" dirty="0"/>
          </a:p>
        </p:txBody>
      </p:sp>
      <p:pic>
        <p:nvPicPr>
          <p:cNvPr id="7" name="Picture 6" descr="North Atlantic biomass tre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78551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24840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A new look at the interactions between marine mammals and fisheries (or did we </a:t>
            </a:r>
            <a:r>
              <a:rPr lang="en-US" sz="1400" dirty="0" err="1" smtClean="0">
                <a:hlinkClick r:id="rId4"/>
              </a:rPr>
              <a:t>we</a:t>
            </a:r>
            <a:r>
              <a:rPr lang="en-US" sz="1400" dirty="0" smtClean="0">
                <a:hlinkClick r:id="rId4"/>
              </a:rPr>
              <a:t> mess up the North Atlantic, and now blame them for what we did?)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of the Oceans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Ocean stressors</a:t>
            </a:r>
          </a:p>
          <a:p>
            <a:r>
              <a:rPr lang="en-US" dirty="0" smtClean="0"/>
              <a:t>Why the oceans matter</a:t>
            </a:r>
          </a:p>
          <a:p>
            <a:r>
              <a:rPr lang="en-US" dirty="0" smtClean="0"/>
              <a:t>How to preserve the oceans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90% of tuna, cod, and other big fish have disappeared in the last 50 years.</a:t>
            </a:r>
          </a:p>
          <a:p>
            <a:r>
              <a:rPr lang="en-US" dirty="0" smtClean="0"/>
              <a:t>97% of Florida’s </a:t>
            </a:r>
            <a:r>
              <a:rPr lang="en-US" dirty="0" err="1" smtClean="0"/>
              <a:t>elkhorn</a:t>
            </a:r>
            <a:r>
              <a:rPr lang="en-US" dirty="0" smtClean="0"/>
              <a:t> and </a:t>
            </a:r>
            <a:r>
              <a:rPr lang="en-US" dirty="0" err="1" smtClean="0"/>
              <a:t>staghorn</a:t>
            </a:r>
            <a:r>
              <a:rPr lang="en-US" dirty="0" smtClean="0"/>
              <a:t> coral have disappeared since 1975.</a:t>
            </a:r>
          </a:p>
          <a:p>
            <a:r>
              <a:rPr lang="en-US" dirty="0" smtClean="0"/>
              <a:t>650 gray whales have washed up sick or dead on the West Coast in the last 7 years.</a:t>
            </a:r>
          </a:p>
          <a:p>
            <a:r>
              <a:rPr lang="en-US" dirty="0" smtClean="0"/>
              <a:t>$150b in subsidies to catch $100b of fish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172200"/>
            <a:ext cx="382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Altered Oceans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James Martin 21</a:t>
            </a:r>
            <a:r>
              <a:rPr lang="en-US" sz="1400" baseline="30000" dirty="0" smtClean="0">
                <a:hlinkClick r:id="rId3"/>
              </a:rPr>
              <a:t>st</a:t>
            </a:r>
            <a:r>
              <a:rPr lang="en-US" sz="1400" dirty="0" smtClean="0">
                <a:hlinkClick r:id="rId3"/>
              </a:rPr>
              <a:t> Century School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5" name="Picture 4" descr="long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5715000" cy="423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hammerh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562600" cy="4043734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752600" y="56388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Dead sharks caught in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Sea Shepherd Conservation Society.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bottom_trawli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191000" cy="4191000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2209800" y="6019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Hexactinellid</a:t>
            </a:r>
            <a:r>
              <a:rPr lang="en-US" sz="1400" dirty="0" smtClean="0"/>
              <a:t> sponges found only on deep-water reefs off the western coast of Canada. (</a:t>
            </a:r>
            <a:r>
              <a:rPr lang="en-US" sz="1400" dirty="0" smtClean="0">
                <a:hlinkClick r:id="rId3"/>
              </a:rPr>
              <a:t>Ban on ‘brutal’ fishing blocked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5" name="Picture 4" descr="bottom_trawlin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191000" cy="4191000"/>
          </a:xfrm>
          <a:prstGeom prst="rect">
            <a:avLst/>
          </a:prstGeom>
        </p:spPr>
      </p:pic>
      <p:sp>
        <p:nvSpPr>
          <p:cNvPr id="7" name="Rectangle 4"/>
          <p:cNvSpPr txBox="1"/>
          <p:nvPr/>
        </p:nvSpPr>
        <p:spPr>
          <a:xfrm>
            <a:off x="2286000" y="60198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same area after bottom trawling, three days later. (</a:t>
            </a:r>
            <a:r>
              <a:rPr lang="en-US" sz="1400" dirty="0" smtClean="0">
                <a:hlinkClick r:id="rId3"/>
              </a:rPr>
              <a:t>Ban on ‘brutal’ fishing blocked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Fishing down the food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712418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Instant natural jellyfish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25" y="1673497"/>
            <a:ext cx="4669150" cy="3511006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228600" y="6248400"/>
            <a:ext cx="230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The Status of World Fisheries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0801" y="1981200"/>
            <a:ext cx="4023709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00200" y="1295400"/>
            <a:ext cx="587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Whaling and the destruction of the North Pacific kelp forests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248401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Sequential collapse of marine mammals in the North Pacific Ocean and southern Bering Sea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295400"/>
            <a:ext cx="654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Shark fishing and the destruction of the N. Carolina scallop industry </a:t>
            </a:r>
            <a:endParaRPr lang="en-US" dirty="0"/>
          </a:p>
        </p:txBody>
      </p:sp>
      <p:pic>
        <p:nvPicPr>
          <p:cNvPr id="6" name="Picture 5" descr="North Carolina trophic cascade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74376"/>
            <a:ext cx="8839200" cy="2226224"/>
          </a:xfrm>
          <a:prstGeom prst="rect">
            <a:avLst/>
          </a:prstGeom>
        </p:spPr>
      </p:pic>
      <p:sp>
        <p:nvSpPr>
          <p:cNvPr id="8" name="Rectangle 4"/>
          <p:cNvSpPr txBox="1"/>
          <p:nvPr/>
        </p:nvSpPr>
        <p:spPr>
          <a:xfrm>
            <a:off x="76200" y="62454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Abundance of great sharks near N. Carolina. (</a:t>
            </a:r>
            <a:r>
              <a:rPr lang="en-US" sz="1400" dirty="0" smtClean="0">
                <a:hlinkClick r:id="rId3"/>
              </a:rPr>
              <a:t>Cascading effects of the loss of apex predatory sharks from a coastal ocean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295400"/>
            <a:ext cx="654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Shark fishing and the destruction of the N. Carolina scallop industry </a:t>
            </a:r>
            <a:endParaRPr lang="en-US" dirty="0"/>
          </a:p>
        </p:txBody>
      </p:sp>
      <p:sp>
        <p:nvSpPr>
          <p:cNvPr id="8" name="Rectangle 4"/>
          <p:cNvSpPr txBox="1"/>
          <p:nvPr/>
        </p:nvSpPr>
        <p:spPr>
          <a:xfrm>
            <a:off x="533400" y="6245423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Abundance of rays and scallops. (</a:t>
            </a:r>
            <a:r>
              <a:rPr lang="en-US" sz="1400" dirty="0" smtClean="0">
                <a:hlinkClick r:id="rId2"/>
              </a:rPr>
              <a:t>Cascading effects of the loss of apex predatory sharks from a coastal ocean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7" name="Picture 6" descr="North Carolina trophic cascade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76400"/>
            <a:ext cx="4970468" cy="441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Population</a:t>
            </a:r>
            <a:endParaRPr lang="en-US" dirty="0"/>
          </a:p>
        </p:txBody>
      </p:sp>
      <p:pic>
        <p:nvPicPr>
          <p:cNvPr id="4" name="Growthbydevelopedvslessdevelop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324599" cy="42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228600" y="624840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Population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Rectangle 5"/>
          <p:cNvSpPr txBox="1"/>
          <p:nvPr/>
        </p:nvSpPr>
        <p:spPr>
          <a:xfrm>
            <a:off x="228600" y="6248400"/>
            <a:ext cx="5221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Census of Marine Life: History of Marine Animal Populations Project</a:t>
            </a:r>
            <a:endParaRPr lang="en-US" sz="1400" dirty="0" smtClean="0"/>
          </a:p>
        </p:txBody>
      </p:sp>
      <p:pic>
        <p:nvPicPr>
          <p:cNvPr id="6" name="Picture 5" descr="Abalone-fu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477000" cy="461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pic>
        <p:nvPicPr>
          <p:cNvPr id="4" name="Picture 3" descr="Peak seafood catch per person.png"/>
          <p:cNvPicPr>
            <a:picLocks noChangeAspect="1"/>
          </p:cNvPicPr>
          <p:nvPr/>
        </p:nvPicPr>
        <p:blipFill>
          <a:blip r:embed="rId2"/>
          <a:srcRect l="10470" t="30385" r="12056" b="1392"/>
          <a:stretch>
            <a:fillRect/>
          </a:stretch>
        </p:blipFill>
        <p:spPr>
          <a:xfrm>
            <a:off x="1752600" y="1828800"/>
            <a:ext cx="5638800" cy="3733800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228600" y="6248400"/>
            <a:ext cx="230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The Status of World Fisheries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Happen?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Geological evidence</a:t>
            </a:r>
          </a:p>
          <a:p>
            <a:r>
              <a:rPr lang="en-US" dirty="0" smtClean="0"/>
              <a:t>Climate change disruptions</a:t>
            </a:r>
          </a:p>
          <a:p>
            <a:r>
              <a:rPr lang="en-US" dirty="0" smtClean="0"/>
              <a:t>Greenland ice sheet collapse</a:t>
            </a:r>
          </a:p>
          <a:p>
            <a:r>
              <a:rPr lang="en-US" dirty="0" smtClean="0"/>
              <a:t>Ocean-wide anoxia</a:t>
            </a:r>
          </a:p>
          <a:p>
            <a:r>
              <a:rPr lang="en-US" dirty="0" smtClean="0"/>
              <a:t>The sixth great extinction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505200" cy="3886199"/>
          </a:xfrm>
        </p:spPr>
        <p:txBody>
          <a:bodyPr>
            <a:normAutofit fontScale="92000" lnSpcReduction="10000"/>
          </a:bodyPr>
          <a:lstStyle/>
          <a:p>
            <a:r>
              <a:rPr lang="en-US" sz="2000" dirty="0" smtClean="0"/>
              <a:t>55 million years ago</a:t>
            </a:r>
            <a:endParaRPr lang="en-US" sz="2000" dirty="0"/>
          </a:p>
          <a:p>
            <a:r>
              <a:rPr lang="en-US" sz="2000" dirty="0" smtClean="0"/>
              <a:t>Lasted 50,000 to 100,000 years</a:t>
            </a:r>
          </a:p>
          <a:p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doubled or tripled to 1,000 </a:t>
            </a:r>
            <a:r>
              <a:rPr lang="en-US" sz="2000" dirty="0" err="1" smtClean="0"/>
              <a:t>ppm</a:t>
            </a:r>
            <a:endParaRPr lang="en-US" sz="2000" dirty="0" smtClean="0"/>
          </a:p>
          <a:p>
            <a:r>
              <a:rPr lang="en-US" sz="2000" dirty="0" smtClean="0"/>
              <a:t>10-12 F rise in temperature</a:t>
            </a:r>
          </a:p>
          <a:p>
            <a:r>
              <a:rPr lang="en-US" sz="2000" dirty="0" smtClean="0"/>
              <a:t>Most severe marine extinction in the last 90 million years</a:t>
            </a:r>
          </a:p>
          <a:p>
            <a:r>
              <a:rPr lang="en-US" sz="2000" dirty="0" smtClean="0"/>
              <a:t>Humans will add as much carbon to the atmosphere in 500 years (1800 to 2300) as the PETM did over 10,000 years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1" y="6172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Climatic rerun, only faster this time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Scientists link volcanic eruptions that formed North Atlantic Ocean to ancient global warming</a:t>
            </a:r>
            <a:endParaRPr lang="en-US" sz="1400" dirty="0"/>
          </a:p>
        </p:txBody>
      </p:sp>
      <p:pic>
        <p:nvPicPr>
          <p:cNvPr id="5" name="Picture 4" descr="pet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644" y="1676400"/>
            <a:ext cx="470935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Paleocene-Eocene Thermal Maximum</a:t>
            </a:r>
            <a:endParaRPr lang="en-US" sz="2667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05000"/>
            <a:ext cx="5638800" cy="35078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Altered Oceans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Permian-Triassic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5257800" cy="1828799"/>
          </a:xfrm>
        </p:spPr>
        <p:txBody>
          <a:bodyPr>
            <a:normAutofit fontScale="68000" lnSpcReduction="20000"/>
          </a:bodyPr>
          <a:lstStyle/>
          <a:p>
            <a:r>
              <a:rPr lang="en-US" dirty="0" smtClean="0"/>
              <a:t>251 million years ago</a:t>
            </a:r>
            <a:endParaRPr lang="en-US" dirty="0"/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just above 1,000 </a:t>
            </a:r>
            <a:r>
              <a:rPr lang="en-US" dirty="0" err="1" smtClean="0"/>
              <a:t>ppm</a:t>
            </a:r>
            <a:endParaRPr lang="en-US" dirty="0" smtClean="0"/>
          </a:p>
          <a:p>
            <a:r>
              <a:rPr lang="en-US" dirty="0" smtClean="0"/>
              <a:t>90% of ocean dwellers extinct </a:t>
            </a:r>
          </a:p>
          <a:p>
            <a:r>
              <a:rPr lang="en-US" dirty="0" smtClean="0"/>
              <a:t>70% of plants, animals, insects on land</a:t>
            </a:r>
          </a:p>
          <a:p>
            <a:r>
              <a:rPr lang="en-US" dirty="0" smtClean="0"/>
              <a:t>Largest disaster life on Earth has faced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248400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Extinction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Impact from the Deep</a:t>
            </a:r>
            <a:endParaRPr lang="en-US" sz="1400" dirty="0"/>
          </a:p>
        </p:txBody>
      </p:sp>
      <p:pic>
        <p:nvPicPr>
          <p:cNvPr id="5" name="Rectangl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33800"/>
            <a:ext cx="50800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62200" y="5867400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hlinkClick r:id="rId5"/>
              </a:rPr>
              <a:t>Lystrosaurus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68485" y="586442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hlinkClick r:id="rId6"/>
              </a:rPr>
              <a:t>Lingula</a:t>
            </a:r>
            <a:endParaRPr lang="en-US" sz="1400" dirty="0"/>
          </a:p>
        </p:txBody>
      </p:sp>
      <p:pic>
        <p:nvPicPr>
          <p:cNvPr id="9" name="Rectangl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0"/>
            <a:ext cx="1880732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Permian-Triassic Extinction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6" y="1905000"/>
            <a:ext cx="414528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tangl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209800"/>
            <a:ext cx="4389120" cy="27965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99077" y="5486400"/>
            <a:ext cx="5339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Seabeds</a:t>
            </a:r>
            <a:r>
              <a:rPr lang="en-US" sz="1400" dirty="0" smtClean="0"/>
              <a:t> near China, before and after the extinction event (</a:t>
            </a:r>
            <a:r>
              <a:rPr lang="en-US" sz="1400" dirty="0" smtClean="0">
                <a:hlinkClick r:id="rId4"/>
              </a:rPr>
              <a:t>Extinction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Ocean-wide Anoxia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248400"/>
            <a:ext cx="4506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endParaRPr lang="en-US" sz="1400" dirty="0"/>
          </a:p>
        </p:txBody>
      </p:sp>
      <p:pic>
        <p:nvPicPr>
          <p:cNvPr id="5" name="bacteria_produc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95400"/>
            <a:ext cx="5257800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1905000" y="5410203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Green </a:t>
            </a:r>
            <a:r>
              <a:rPr lang="en-US" sz="1400" dirty="0" err="1" smtClean="0"/>
              <a:t>cyanobacteria</a:t>
            </a:r>
            <a:r>
              <a:rPr lang="en-US" sz="1400" dirty="0" smtClean="0"/>
              <a:t> grow over purple sulfurs in </a:t>
            </a:r>
            <a:r>
              <a:rPr lang="en-US" sz="1400" dirty="0" err="1" smtClean="0"/>
              <a:t>saltmarsh</a:t>
            </a:r>
            <a:r>
              <a:rPr lang="en-US" sz="1400" dirty="0" smtClean="0"/>
              <a:t> </a:t>
            </a:r>
            <a:r>
              <a:rPr lang="en-US" sz="1400" dirty="0" err="1" smtClean="0"/>
              <a:t>panne</a:t>
            </a:r>
            <a:r>
              <a:rPr lang="en-US" sz="1400" dirty="0" smtClean="0"/>
              <a:t> by Chapman's Landing in Stratham, NH (</a:t>
            </a:r>
            <a:r>
              <a:rPr lang="en-US" sz="1400" dirty="0" smtClean="0">
                <a:hlinkClick r:id="rId5"/>
              </a:rPr>
              <a:t>Kingdom </a:t>
            </a:r>
            <a:r>
              <a:rPr lang="en-US" sz="1400" dirty="0" err="1" smtClean="0">
                <a:hlinkClick r:id="rId5"/>
              </a:rPr>
              <a:t>Monera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Ocean-wide Anoxia</a:t>
            </a:r>
            <a:endParaRPr lang="en-US" dirty="0"/>
          </a:p>
        </p:txBody>
      </p:sp>
      <p:pic>
        <p:nvPicPr>
          <p:cNvPr id="8" name="Picture 7" descr="chemocline.jpg"/>
          <p:cNvPicPr>
            <a:picLocks noChangeAspect="1"/>
          </p:cNvPicPr>
          <p:nvPr/>
        </p:nvPicPr>
        <p:blipFill>
          <a:blip r:embed="rId2"/>
          <a:srcRect t="4938" b="11111"/>
          <a:stretch>
            <a:fillRect/>
          </a:stretch>
        </p:blipFill>
        <p:spPr>
          <a:xfrm>
            <a:off x="2286000" y="1600200"/>
            <a:ext cx="6172200" cy="3886200"/>
          </a:xfrm>
          <a:prstGeom prst="rect">
            <a:avLst/>
          </a:prstGeom>
        </p:spPr>
      </p:pic>
      <p:sp>
        <p:nvSpPr>
          <p:cNvPr id="9" name="Rectangle 5"/>
          <p:cNvSpPr txBox="1"/>
          <p:nvPr/>
        </p:nvSpPr>
        <p:spPr>
          <a:xfrm>
            <a:off x="914400" y="3276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ocean </a:t>
            </a:r>
            <a:r>
              <a:rPr lang="en-US" sz="2400" dirty="0" err="1" smtClean="0"/>
              <a:t>chemocline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Ocean-wide Anoxia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248400"/>
            <a:ext cx="5944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The Late Paleozoic</a:t>
            </a:r>
            <a:endParaRPr lang="en-US" sz="1400" dirty="0"/>
          </a:p>
        </p:txBody>
      </p:sp>
      <p:pic>
        <p:nvPicPr>
          <p:cNvPr id="12" name="Permian sl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71" y="1371602"/>
            <a:ext cx="8664129" cy="435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Biggest Problems </a:t>
            </a:r>
            <a:endParaRPr lang="en-US" dirty="0"/>
          </a:p>
        </p:txBody>
      </p:sp>
      <p:sp>
        <p:nvSpPr>
          <p:cNvPr id="4" name="Rectangle 3"/>
          <p:cNvSpPr txBox="1"/>
          <p:nvPr/>
        </p:nvSpPr>
        <p:spPr>
          <a:xfrm>
            <a:off x="228600" y="6248400"/>
            <a:ext cx="320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SCOPE survey: Issues for the 21st century</a:t>
            </a:r>
            <a:endParaRPr lang="en-US" sz="1400" dirty="0"/>
          </a:p>
        </p:txBody>
      </p:sp>
      <p:pic>
        <p:nvPicPr>
          <p:cNvPr id="6" name="major emerging issues in scope surv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2600"/>
            <a:ext cx="1509955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op emerging issues in scope surve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4755292" cy="201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jor emerging issues in scope survey - ocea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572000"/>
            <a:ext cx="4755292" cy="1402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3562290"/>
            <a:ext cx="57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Great Extinctions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77615"/>
            <a:ext cx="5334000" cy="37849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8600" y="6248400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Mass extinction graph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Sixth Great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905000"/>
            <a:ext cx="381000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100 - 1000 times higher than background rate</a:t>
            </a:r>
            <a:endParaRPr lang="en-US" dirty="0"/>
          </a:p>
          <a:p>
            <a:r>
              <a:rPr lang="en-US" dirty="0" smtClean="0"/>
              <a:t>Half of bird and mammal species extinct in 200 to 300 years</a:t>
            </a:r>
          </a:p>
          <a:p>
            <a:r>
              <a:rPr lang="en-US" dirty="0" smtClean="0"/>
              <a:t>5,000 to 25,000 species per year (Benton)</a:t>
            </a:r>
          </a:p>
          <a:p>
            <a:r>
              <a:rPr lang="en-US" dirty="0" smtClean="0"/>
              <a:t>50,000 to 100,000 species per year (Leakey)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24840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Extinction</a:t>
            </a:r>
            <a:endParaRPr lang="en-US" sz="1400" dirty="0"/>
          </a:p>
        </p:txBody>
      </p:sp>
      <p:pic>
        <p:nvPicPr>
          <p:cNvPr id="5" name="Picture 4" descr="golden toad extinct.jpg"/>
          <p:cNvPicPr>
            <a:picLocks noChangeAspect="1"/>
          </p:cNvPicPr>
          <p:nvPr/>
        </p:nvPicPr>
        <p:blipFill>
          <a:blip r:embed="rId4"/>
          <a:srcRect l="23559" t="21645"/>
          <a:stretch>
            <a:fillRect/>
          </a:stretch>
        </p:blipFill>
        <p:spPr>
          <a:xfrm>
            <a:off x="381000" y="1828800"/>
            <a:ext cx="4450422" cy="304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240000" rev="0"/>
            </a:camera>
            <a:lightRig rig="threePt" dir="t"/>
          </a:scene3d>
        </p:spPr>
      </p:pic>
      <p:sp>
        <p:nvSpPr>
          <p:cNvPr id="6" name="Rectangle 5"/>
          <p:cNvSpPr txBox="1"/>
          <p:nvPr/>
        </p:nvSpPr>
        <p:spPr>
          <a:xfrm>
            <a:off x="381000" y="5102423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Golden toad, </a:t>
            </a:r>
            <a:r>
              <a:rPr lang="en-US" sz="1400" i="1" dirty="0" err="1" smtClean="0"/>
              <a:t>Bufo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periglenes</a:t>
            </a:r>
            <a:r>
              <a:rPr lang="en-US" sz="1400" dirty="0" smtClean="0"/>
              <a:t>, extinct </a:t>
            </a:r>
            <a:r>
              <a:rPr lang="en-US" sz="1400" i="1" dirty="0" smtClean="0"/>
              <a:t>c.</a:t>
            </a:r>
            <a:r>
              <a:rPr lang="en-US" sz="1400" dirty="0" smtClean="0"/>
              <a:t> 1989 (</a:t>
            </a:r>
            <a:r>
              <a:rPr lang="en-US" sz="1400" dirty="0" smtClean="0">
                <a:hlinkClick r:id="rId5"/>
              </a:rPr>
              <a:t>Golden Toad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Biodiversity Matters</a:t>
            </a:r>
            <a:endParaRPr lang="en-US" dirty="0"/>
          </a:p>
        </p:txBody>
      </p:sp>
      <p:sp>
        <p:nvSpPr>
          <p:cNvPr id="4" name="Rectangle 3"/>
          <p:cNvSpPr txBox="1"/>
          <p:nvPr/>
        </p:nvSpPr>
        <p:spPr>
          <a:xfrm>
            <a:off x="3810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 txBox="1"/>
          <p:nvPr/>
        </p:nvSpPr>
        <p:spPr>
          <a:xfrm>
            <a:off x="228600" y="6248400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Marine Life Stirs Ocean Enough To Affect Climate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r>
              <a:rPr lang="en-US" sz="1400" dirty="0" smtClean="0"/>
              <a:t>, </a:t>
            </a:r>
            <a:r>
              <a:rPr lang="en-US" sz="1400" dirty="0" err="1" smtClean="0">
                <a:hlinkClick r:id="rId4"/>
              </a:rPr>
              <a:t>Termohaline</a:t>
            </a:r>
            <a:r>
              <a:rPr lang="en-US" sz="1400" dirty="0" smtClean="0">
                <a:hlinkClick r:id="rId4"/>
              </a:rPr>
              <a:t> Circulation</a:t>
            </a:r>
            <a:endParaRPr lang="en-US" sz="1400" dirty="0"/>
          </a:p>
        </p:txBody>
      </p:sp>
      <p:pic>
        <p:nvPicPr>
          <p:cNvPr id="9" name="thermohaline 03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371600"/>
            <a:ext cx="7086600" cy="462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Biodiversity Matters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371601"/>
            <a:ext cx="8153400" cy="1447800"/>
          </a:xfrm>
        </p:spPr>
        <p:txBody>
          <a:bodyPr>
            <a:normAutofit fontScale="52000" lnSpcReduction="20000"/>
          </a:bodyPr>
          <a:lstStyle/>
          <a:p>
            <a:r>
              <a:rPr lang="en-US" dirty="0" smtClean="0"/>
              <a:t>Deepwater upwelling driven by animal muscle energy.</a:t>
            </a:r>
            <a:endParaRPr lang="en-US" dirty="0"/>
          </a:p>
          <a:p>
            <a:r>
              <a:rPr lang="en-US" dirty="0" smtClean="0"/>
              <a:t>Biosphere invests 1 terawatt of energy in marine animal muscle motion.</a:t>
            </a:r>
          </a:p>
          <a:p>
            <a:r>
              <a:rPr lang="en-US" dirty="0" smtClean="0"/>
              <a:t>Loss of ocean biomass has grave implications for ocean convection.</a:t>
            </a:r>
          </a:p>
          <a:p>
            <a:r>
              <a:rPr lang="en-US" dirty="0" smtClean="0"/>
              <a:t>Ocean convection controls global climate. </a:t>
            </a:r>
          </a:p>
          <a:p>
            <a:r>
              <a:rPr lang="en-US" dirty="0" smtClean="0"/>
              <a:t>Permian-Triassic extinction followed failure of </a:t>
            </a:r>
            <a:r>
              <a:rPr lang="en-US" dirty="0" err="1" smtClean="0"/>
              <a:t>thermohaline</a:t>
            </a:r>
            <a:r>
              <a:rPr lang="en-US" dirty="0" smtClean="0"/>
              <a:t> convection.</a:t>
            </a:r>
          </a:p>
          <a:p>
            <a:endParaRPr lang="en-US" dirty="0"/>
          </a:p>
        </p:txBody>
      </p:sp>
      <p:pic>
        <p:nvPicPr>
          <p:cNvPr id="4" name="phytoplankton power gene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48000"/>
            <a:ext cx="5105400" cy="339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preserve the oceans 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Restrict destructive fishing practices</a:t>
            </a:r>
          </a:p>
          <a:p>
            <a:r>
              <a:rPr lang="en-US" dirty="0" smtClean="0"/>
              <a:t>Enforce conservation law at sea</a:t>
            </a:r>
          </a:p>
          <a:p>
            <a:r>
              <a:rPr lang="en-US" dirty="0" smtClean="0"/>
              <a:t>Stop sewage and chemical discharges</a:t>
            </a:r>
          </a:p>
          <a:p>
            <a:r>
              <a:rPr lang="en-US" dirty="0" smtClean="0"/>
              <a:t>Reconstruct coral reefs</a:t>
            </a:r>
          </a:p>
          <a:p>
            <a:r>
              <a:rPr lang="en-US" dirty="0" smtClean="0"/>
              <a:t>Develop alternative energy sources</a:t>
            </a:r>
            <a:endParaRPr lang="en-US" dirty="0"/>
          </a:p>
          <a:p>
            <a:r>
              <a:rPr lang="en-US" dirty="0" smtClean="0"/>
              <a:t>Sequester carbon</a:t>
            </a:r>
          </a:p>
          <a:p>
            <a:r>
              <a:rPr lang="en-US" dirty="0" smtClean="0"/>
              <a:t>Transition to organic farming</a:t>
            </a:r>
          </a:p>
          <a:p>
            <a:r>
              <a:rPr lang="en-US" dirty="0" smtClean="0"/>
              <a:t>Build green architecture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Restricting destructive fishing practices</a:t>
            </a:r>
          </a:p>
        </p:txBody>
      </p:sp>
      <p:pic>
        <p:nvPicPr>
          <p:cNvPr id="4" name="Picture 3" descr="rfmo proposed ar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86026" cy="4572000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990600" y="6093023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trawling exclusion zone (</a:t>
            </a:r>
            <a:r>
              <a:rPr lang="en-US" sz="1400" dirty="0" smtClean="0">
                <a:hlinkClick r:id="rId3"/>
              </a:rPr>
              <a:t>South Pacific Regional Fisheries Management Organization</a:t>
            </a:r>
            <a:r>
              <a:rPr lang="en-US" sz="1400" dirty="0" smtClean="0"/>
              <a:t>).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Restricting destructive fishing practices</a:t>
            </a:r>
          </a:p>
        </p:txBody>
      </p:sp>
      <p:sp>
        <p:nvSpPr>
          <p:cNvPr id="5" name="Rectangle 5"/>
          <p:cNvSpPr txBox="1"/>
          <p:nvPr/>
        </p:nvSpPr>
        <p:spPr>
          <a:xfrm>
            <a:off x="990600" y="6093023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Pacific conservation </a:t>
            </a:r>
            <a:r>
              <a:rPr lang="en-US" sz="1400" dirty="0" smtClean="0"/>
              <a:t>and management </a:t>
            </a:r>
            <a:r>
              <a:rPr lang="en-US" sz="1400" dirty="0" smtClean="0"/>
              <a:t> region </a:t>
            </a:r>
            <a:r>
              <a:rPr lang="en-US" sz="1400" dirty="0" smtClean="0"/>
              <a:t>(</a:t>
            </a:r>
            <a:r>
              <a:rPr lang="en-US" sz="1400" dirty="0" smtClean="0">
                <a:hlinkClick r:id="rId2"/>
              </a:rPr>
              <a:t>Western and Central Pacific Fisheries Commission</a:t>
            </a:r>
            <a:r>
              <a:rPr lang="en-US" sz="1400" dirty="0" smtClean="0"/>
              <a:t>). </a:t>
            </a:r>
            <a:endParaRPr lang="en-US" sz="1400" dirty="0"/>
          </a:p>
        </p:txBody>
      </p:sp>
      <p:pic>
        <p:nvPicPr>
          <p:cNvPr id="6" name="Picture 5" descr="wcpfc_area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17904"/>
            <a:ext cx="5791200" cy="437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Enforcing conservation law at sea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752600" y="60198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Shepherd crew disposing of pirate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Isobel Alexander.</a:t>
            </a:r>
            <a:endParaRPr lang="en-US" sz="1400" dirty="0"/>
          </a:p>
        </p:txBody>
      </p:sp>
      <p:pic>
        <p:nvPicPr>
          <p:cNvPr id="8" name="Picture 7" descr="pulling 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90" y="1295401"/>
            <a:ext cx="610601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conservation law at sea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752600" y="60198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Shepherd crew disposing of pirate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Isobel Alexander.</a:t>
            </a:r>
            <a:endParaRPr lang="en-US" sz="1400" dirty="0"/>
          </a:p>
        </p:txBody>
      </p:sp>
      <p:pic>
        <p:nvPicPr>
          <p:cNvPr id="6" name="Picture 5" descr="clipping 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73" y="1295400"/>
            <a:ext cx="614722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Sewage and chemical discharges</a:t>
            </a:r>
            <a:endParaRPr lang="en-US" dirty="0"/>
          </a:p>
        </p:txBody>
      </p:sp>
      <p:pic>
        <p:nvPicPr>
          <p:cNvPr id="4" name="Content Placeholder 3" descr="sewerage costs per person.PNG"/>
          <p:cNvPicPr>
            <a:picLocks noGrp="1" noChangeAspect="1"/>
          </p:cNvPicPr>
          <p:nvPr>
            <p:ph idx="1"/>
          </p:nvPr>
        </p:nvPicPr>
        <p:blipFill>
          <a:blip r:embed="rId2"/>
          <a:srcRect l="19298" b="8065"/>
          <a:stretch>
            <a:fillRect/>
          </a:stretch>
        </p:blipFill>
        <p:spPr>
          <a:xfrm>
            <a:off x="2819400" y="1676400"/>
            <a:ext cx="5417127" cy="4343400"/>
          </a:xfrm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57200" y="1600201"/>
            <a:ext cx="5562600" cy="914399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Secondary treatment: $38 b/yr,  $490b total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Tertiary treatment: $67 b/yr </a:t>
            </a:r>
            <a:r>
              <a:rPr lang="en-US" sz="2000" dirty="0" smtClean="0"/>
              <a:t>$870 b total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169223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Cost estimates for different levels of sanitation services (</a:t>
            </a:r>
            <a:r>
              <a:rPr lang="en-US" sz="1400" dirty="0" smtClean="0">
                <a:hlinkClick r:id="rId3"/>
              </a:rPr>
              <a:t>Financing wastewater collection and treatment in relation to the </a:t>
            </a:r>
            <a:r>
              <a:rPr lang="en-US" sz="1400" dirty="0" err="1" smtClean="0">
                <a:hlinkClick r:id="rId3"/>
              </a:rPr>
              <a:t>Millenium</a:t>
            </a:r>
            <a:r>
              <a:rPr lang="en-US" sz="1400" dirty="0" smtClean="0">
                <a:hlinkClick r:id="rId3"/>
              </a:rPr>
              <a:t> Development Goals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Stressors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Acidification</a:t>
            </a:r>
            <a:endParaRPr lang="en-US" dirty="0"/>
          </a:p>
          <a:p>
            <a:r>
              <a:rPr lang="en-US" dirty="0" smtClean="0"/>
              <a:t>Coral reef bleaching</a:t>
            </a:r>
            <a:endParaRPr lang="en-US" dirty="0"/>
          </a:p>
          <a:p>
            <a:r>
              <a:rPr lang="en-US" dirty="0" smtClean="0"/>
              <a:t>Dead zones (</a:t>
            </a:r>
            <a:r>
              <a:rPr lang="en-US" dirty="0" err="1" smtClean="0"/>
              <a:t>Eutrophication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Biomass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7913" y="5943600"/>
            <a:ext cx="3078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hlinkClick r:id="rId2"/>
              </a:rPr>
              <a:t>Maldive</a:t>
            </a:r>
            <a:r>
              <a:rPr lang="en-US" sz="1400" i="1" dirty="0" smtClean="0">
                <a:hlinkClick r:id="rId2"/>
              </a:rPr>
              <a:t> Barnacle</a:t>
            </a:r>
            <a:r>
              <a:rPr lang="en-US" sz="1400" dirty="0" smtClean="0">
                <a:hlinkClick r:id="rId2"/>
              </a:rPr>
              <a:t> </a:t>
            </a:r>
            <a:r>
              <a:rPr lang="en-US" sz="1400" dirty="0" err="1" smtClean="0">
                <a:hlinkClick r:id="rId2"/>
              </a:rPr>
              <a:t>Biorock</a:t>
            </a:r>
            <a:r>
              <a:rPr lang="en-US" sz="1400" dirty="0" smtClean="0">
                <a:hlinkClick r:id="rId2"/>
              </a:rPr>
              <a:t> reef structure</a:t>
            </a:r>
            <a:endParaRPr lang="en-US" sz="1400" dirty="0"/>
          </a:p>
        </p:txBody>
      </p:sp>
      <p:pic>
        <p:nvPicPr>
          <p:cNvPr id="7" name="Picture 6" descr="Barnacle_3_April_1999jpe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98" y="1377950"/>
            <a:ext cx="6741002" cy="4413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5943600"/>
            <a:ext cx="534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Batfish (</a:t>
            </a:r>
            <a:r>
              <a:rPr lang="en-US" sz="1400" i="1" dirty="0" err="1" smtClean="0"/>
              <a:t>platax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pinnatus</a:t>
            </a:r>
            <a:r>
              <a:rPr lang="en-US" sz="1400" dirty="0" smtClean="0"/>
              <a:t>) clears algae from coral (</a:t>
            </a:r>
            <a:r>
              <a:rPr lang="en-US" sz="1400" dirty="0" smtClean="0">
                <a:hlinkClick r:id="rId2"/>
              </a:rPr>
              <a:t>Batfish to the rescue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6" name="Picture 5" descr="batfish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209800"/>
            <a:ext cx="2667000" cy="2572893"/>
          </a:xfrm>
          <a:prstGeom prst="rect">
            <a:avLst/>
          </a:prstGeom>
        </p:spPr>
      </p:pic>
      <p:pic>
        <p:nvPicPr>
          <p:cNvPr id="8" name="Picture 7" descr="sargassum algae coating co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752600"/>
            <a:ext cx="2438400" cy="3251888"/>
          </a:xfrm>
          <a:prstGeom prst="rect">
            <a:avLst/>
          </a:prstGeom>
        </p:spPr>
      </p:pic>
      <p:pic>
        <p:nvPicPr>
          <p:cNvPr id="9" name="Picture 8" descr="sargassum algae eat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2098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Thermal</a:t>
            </a:r>
            <a:endParaRPr lang="en-US" dirty="0"/>
          </a:p>
        </p:txBody>
      </p:sp>
      <p:pic>
        <p:nvPicPr>
          <p:cNvPr id="8" name="Picture 7" descr="InhabitatSolarPowerStationSeville-7184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354893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6096000"/>
            <a:ext cx="502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11 MW solar tower in Seville, Spain (</a:t>
            </a:r>
            <a:r>
              <a:rPr lang="en-US" dirty="0" err="1" smtClean="0">
                <a:hlinkClick r:id="rId3"/>
              </a:rPr>
              <a:t>Enviromission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Energy</a:t>
            </a:r>
            <a:endParaRPr lang="en-US" dirty="0"/>
          </a:p>
        </p:txBody>
      </p:sp>
      <p:pic>
        <p:nvPicPr>
          <p:cNvPr id="4" name="a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2489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6019800" y="601980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Archimedes Wave Swing</a:t>
            </a:r>
            <a:endParaRPr lang="en-US" sz="1400" dirty="0"/>
          </a:p>
        </p:txBody>
      </p:sp>
      <p:pic>
        <p:nvPicPr>
          <p:cNvPr id="6" name="currentturbine.jpg"/>
          <p:cNvPicPr>
            <a:picLocks noChangeAspect="1"/>
          </p:cNvPicPr>
          <p:nvPr/>
        </p:nvPicPr>
        <p:blipFill>
          <a:blip r:embed="rId4"/>
          <a:srcRect r="1538"/>
          <a:stretch>
            <a:fillRect/>
          </a:stretch>
        </p:blipFill>
        <p:spPr>
          <a:xfrm>
            <a:off x="533400" y="1676400"/>
            <a:ext cx="4876800" cy="37087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95195" y="6019800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Ocean Current Turbines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  <p:pic>
        <p:nvPicPr>
          <p:cNvPr id="4" name="sleipner_teg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19250"/>
            <a:ext cx="54864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1752600" y="54102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is buried in a saline aquifer beneath the </a:t>
            </a:r>
            <a:r>
              <a:rPr lang="en-US" sz="1400" dirty="0" err="1" smtClean="0"/>
              <a:t>Sleipner</a:t>
            </a:r>
            <a:r>
              <a:rPr lang="en-US" sz="1400" dirty="0" smtClean="0"/>
              <a:t> West natural gas field in the North Sea. Photo courtesy of Statoil (</a:t>
            </a:r>
            <a:r>
              <a:rPr lang="en-US" sz="1400" dirty="0" smtClean="0">
                <a:hlinkClick r:id="rId3"/>
              </a:rPr>
              <a:t>Demonstrating Carbon Sequestration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  <p:pic>
        <p:nvPicPr>
          <p:cNvPr id="3" name="co2 sequestration power plan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57400"/>
            <a:ext cx="3810000" cy="27630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 txBox="1"/>
          <p:nvPr/>
        </p:nvSpPr>
        <p:spPr>
          <a:xfrm>
            <a:off x="1677341" y="4953000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EU </a:t>
            </a:r>
            <a:r>
              <a:rPr lang="en-US" sz="1400" dirty="0" err="1" smtClean="0">
                <a:hlinkClick r:id="rId3"/>
              </a:rPr>
              <a:t>GeoCapacity</a:t>
            </a:r>
            <a:endParaRPr lang="en-US" sz="1400" dirty="0"/>
          </a:p>
        </p:txBody>
      </p:sp>
      <p:pic>
        <p:nvPicPr>
          <p:cNvPr id="5" name="co2 sequestration power pl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5000"/>
            <a:ext cx="3810000" cy="29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5639741" y="4953000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CO2 Capture Project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Farming</a:t>
            </a:r>
            <a:endParaRPr lang="en-US" dirty="0"/>
          </a:p>
        </p:txBody>
      </p:sp>
      <p:pic>
        <p:nvPicPr>
          <p:cNvPr id="4" name="organiz farming 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1752600"/>
            <a:ext cx="4114800" cy="3076605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304800" y="6248400"/>
            <a:ext cx="3187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Organic farming combats global warming</a:t>
            </a:r>
            <a:endParaRPr lang="en-US" sz="1400" dirty="0"/>
          </a:p>
        </p:txBody>
      </p:sp>
      <p:pic>
        <p:nvPicPr>
          <p:cNvPr id="6" name="skygroundcha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3810000" cy="3097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 Right Now</a:t>
            </a:r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457200" y="1600200"/>
            <a:ext cx="85344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Don’t despair.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Don’t eat sashimi; buy only sustainable seafood.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Don’t use pesticides, herbicides, or fertilizers.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Use </a:t>
            </a:r>
            <a:r>
              <a:rPr lang="en-US" sz="3200" dirty="0" err="1" smtClean="0"/>
              <a:t>phospate</a:t>
            </a:r>
            <a:r>
              <a:rPr lang="en-US" sz="3200" dirty="0" smtClean="0"/>
              <a:t>-free detergent.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Buy organic and locally grown food.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Recycle aggressively.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Prefer public transportation to driving.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Reduce or eliminate air travel.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200" dirty="0" smtClean="0"/>
          </a:p>
          <a:p>
            <a:r>
              <a:rPr lang="en-US" sz="1200" dirty="0" smtClean="0"/>
              <a:t>Monterey Bay Aquarium’s </a:t>
            </a:r>
            <a:r>
              <a:rPr lang="en-US" sz="1200" dirty="0" smtClean="0">
                <a:hlinkClick r:id="rId2"/>
              </a:rPr>
              <a:t>Seafood Watch</a:t>
            </a:r>
            <a:endParaRPr lang="en-US" sz="1200" dirty="0" smtClean="0"/>
          </a:p>
          <a:p>
            <a:r>
              <a:rPr lang="en-US" sz="1200" dirty="0" smtClean="0"/>
              <a:t>10 Things You Can Do (</a:t>
            </a:r>
            <a:r>
              <a:rPr lang="en-US" sz="1200" dirty="0" smtClean="0">
                <a:hlinkClick r:id="rId3"/>
              </a:rPr>
              <a:t>http://www.seaweb.org/addyourvoice/10thingsyoucando.php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err="1" smtClean="0"/>
              <a:t>Seaweb</a:t>
            </a:r>
            <a:r>
              <a:rPr lang="en-US" sz="1200" dirty="0" smtClean="0"/>
              <a:t> (</a:t>
            </a:r>
            <a:r>
              <a:rPr lang="en-US" sz="1200" dirty="0" smtClean="0">
                <a:hlinkClick r:id="rId4"/>
              </a:rPr>
              <a:t>http://www.seaweb.org/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smtClean="0"/>
              <a:t>Marine photo bank (</a:t>
            </a:r>
            <a:r>
              <a:rPr lang="en-US" sz="1200" dirty="0" smtClean="0">
                <a:hlinkClick r:id="rId5"/>
              </a:rPr>
              <a:t>http://www.marinephotobank.org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smtClean="0"/>
              <a:t>Seafood Choices Alliance (</a:t>
            </a:r>
            <a:r>
              <a:rPr lang="en-US" sz="1200" dirty="0" smtClean="0">
                <a:hlinkClick r:id="rId6"/>
              </a:rPr>
              <a:t>http://www.seafoodchoices.org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The Current Mass Extinction (</a:t>
            </a:r>
            <a:r>
              <a:rPr lang="en-US" sz="1200" dirty="0" smtClean="0">
                <a:hlinkClick r:id="rId7"/>
              </a:rPr>
              <a:t>http://www.well.com/user/davidu/extinction.html</a:t>
            </a:r>
            <a:r>
              <a:rPr lang="en-US" sz="1200" dirty="0" smtClean="0"/>
              <a:t>)</a:t>
            </a:r>
            <a:endParaRPr lang="en-US" dirty="0"/>
          </a:p>
          <a:p>
            <a:r>
              <a:rPr lang="en-US" sz="1200" dirty="0" smtClean="0"/>
              <a:t>Species Alliance (</a:t>
            </a:r>
            <a:r>
              <a:rPr lang="en-US" sz="1200" dirty="0" smtClean="0">
                <a:hlinkClick r:id="rId8"/>
              </a:rPr>
              <a:t>http://www.speciesalliance.org/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BigSky</a:t>
            </a:r>
            <a:r>
              <a:rPr lang="en-US" sz="1200" dirty="0" smtClean="0"/>
              <a:t> Carbon Sequestration Partnership (</a:t>
            </a:r>
            <a:r>
              <a:rPr lang="en-US" sz="1200" dirty="0" smtClean="0">
                <a:hlinkClick r:id="rId9"/>
              </a:rPr>
              <a:t>http://www.bigskyco2.org/terrestrial.htm</a:t>
            </a:r>
            <a:r>
              <a:rPr lang="en-US" sz="1200" dirty="0" smtClean="0"/>
              <a:t>)</a:t>
            </a:r>
          </a:p>
          <a:p>
            <a:r>
              <a:rPr lang="en-US" sz="1200" dirty="0" smtClean="0">
                <a:hlinkClick r:id="rId10"/>
              </a:rPr>
              <a:t>Sequential collapse of marine mammals in the North Pacific Ocean and southern Bering Sea</a:t>
            </a:r>
            <a:endParaRPr lang="en-US" sz="1200" dirty="0" smtClean="0"/>
          </a:p>
          <a:p>
            <a:r>
              <a:rPr lang="en-US" sz="1200" dirty="0" smtClean="0">
                <a:hlinkClick r:id="rId11"/>
              </a:rPr>
              <a:t>Issues in Risk Science 5: Dangerous Climate Change</a:t>
            </a:r>
            <a:endParaRPr lang="en-US" sz="1200" dirty="0" smtClean="0"/>
          </a:p>
          <a:p>
            <a:r>
              <a:rPr lang="en-US" sz="1200" dirty="0" smtClean="0"/>
              <a:t>Ocean and Climate Change Institute, </a:t>
            </a:r>
            <a:r>
              <a:rPr lang="en-US" sz="1200" dirty="0" smtClean="0">
                <a:hlinkClick r:id="rId12"/>
              </a:rPr>
              <a:t>Abrupt Climate Change</a:t>
            </a:r>
            <a:endParaRPr lang="en-US" sz="1200" dirty="0" smtClean="0"/>
          </a:p>
          <a:p>
            <a:pPr marL="0"/>
            <a:r>
              <a:rPr lang="en-US" sz="1200" dirty="0" smtClean="0">
                <a:hlinkClick r:id="rId13"/>
              </a:rPr>
              <a:t>Greenland ice cap as climate archive</a:t>
            </a:r>
            <a:r>
              <a:rPr lang="en-US" sz="1200" dirty="0" smtClean="0"/>
              <a:t> </a:t>
            </a:r>
          </a:p>
          <a:p>
            <a:pPr marL="0"/>
            <a:r>
              <a:rPr lang="en-US" sz="1200" dirty="0" smtClean="0">
                <a:hlinkClick r:id="rId14"/>
              </a:rPr>
              <a:t>A lecture on land use, deforestation, and loss of grasslands and wetlands</a:t>
            </a:r>
            <a:endParaRPr lang="en-US" sz="1200" dirty="0" smtClean="0"/>
          </a:p>
          <a:p>
            <a:pPr marL="0"/>
            <a:r>
              <a:rPr lang="en-US" sz="1200" dirty="0" err="1" smtClean="0"/>
              <a:t>NoFly</a:t>
            </a:r>
            <a:r>
              <a:rPr lang="en-US" sz="1200" dirty="0" smtClean="0"/>
              <a:t> Travel (</a:t>
            </a:r>
            <a:r>
              <a:rPr lang="en-US" sz="1200" dirty="0" smtClean="0">
                <a:hlinkClick r:id="rId15"/>
              </a:rPr>
              <a:t>http://www.noflytravel.com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i="1" dirty="0" err="1" smtClean="0"/>
              <a:t>Native</a:t>
            </a:r>
            <a:r>
              <a:rPr lang="en-US" sz="1200" dirty="0" err="1" smtClean="0"/>
              <a:t>Energy</a:t>
            </a:r>
            <a:r>
              <a:rPr lang="en-US" sz="1200" dirty="0" smtClean="0"/>
              <a:t> (</a:t>
            </a:r>
            <a:r>
              <a:rPr lang="en-US" sz="1200" dirty="0" smtClean="0">
                <a:hlinkClick r:id="rId16"/>
              </a:rPr>
              <a:t>http://www.nativeenergy.com</a:t>
            </a:r>
            <a:r>
              <a:rPr lang="en-US" sz="1200" dirty="0" smtClean="0">
                <a:hlinkClick r:id="rId16"/>
              </a:rPr>
              <a:t>/</a:t>
            </a:r>
            <a:r>
              <a:rPr lang="en-US" sz="1200" dirty="0" smtClean="0"/>
              <a:t>)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914400"/>
          </a:xfrm>
        </p:spPr>
        <p:txBody>
          <a:bodyPr>
            <a:normAutofit fontScale="92000" lnSpcReduction="10000"/>
          </a:bodyPr>
          <a:lstStyle/>
          <a:p>
            <a:r>
              <a:rPr lang="en-US" dirty="0" smtClean="0"/>
              <a:t>Ocean chemistry is changing 100 times faster than in the last 650,000 years.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rcRect b="7126"/>
          <a:stretch>
            <a:fillRect/>
          </a:stretch>
        </p:blipFill>
        <p:spPr>
          <a:xfrm>
            <a:off x="1524000" y="2590800"/>
            <a:ext cx="59436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800" y="61722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Altered Oceans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337" y="1988695"/>
            <a:ext cx="4915326" cy="28806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6800" y="5867400"/>
            <a:ext cx="711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acidity and favorability to coral, measured (</a:t>
            </a:r>
            <a:r>
              <a:rPr lang="en-US" dirty="0" smtClean="0">
                <a:hlinkClick r:id="rId3"/>
              </a:rPr>
              <a:t>A Chemical Imbalance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pic>
        <p:nvPicPr>
          <p:cNvPr id="4" name="Rectangl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2264" y="1988695"/>
            <a:ext cx="4919472" cy="288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6800" y="5867400"/>
            <a:ext cx="707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acidity and favorability to coral, predicted (</a:t>
            </a:r>
            <a:r>
              <a:rPr lang="en-US" dirty="0" smtClean="0">
                <a:hlinkClick r:id="rId3"/>
              </a:rPr>
              <a:t>A Chemical Imbalance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Bleaching</a:t>
            </a:r>
            <a:endParaRPr lang="en-US" dirty="0"/>
          </a:p>
        </p:txBody>
      </p:sp>
      <p:pic>
        <p:nvPicPr>
          <p:cNvPr id="4" name="sand key coral befo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16" y="1394283"/>
            <a:ext cx="6995767" cy="4069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2851201" y="5562600"/>
            <a:ext cx="324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hlinkClick r:id="rId3"/>
              </a:rPr>
              <a:t>Montastrea</a:t>
            </a:r>
            <a:r>
              <a:rPr lang="en-US" sz="1400" i="1" dirty="0" smtClean="0">
                <a:hlinkClick r:id="rId3"/>
              </a:rPr>
              <a:t> </a:t>
            </a:r>
            <a:r>
              <a:rPr lang="en-US" sz="1400" i="1" dirty="0" err="1" smtClean="0">
                <a:hlinkClick r:id="rId3"/>
              </a:rPr>
              <a:t>annularis</a:t>
            </a:r>
            <a:r>
              <a:rPr lang="en-US" sz="1400" dirty="0" smtClean="0">
                <a:hlinkClick r:id="rId3"/>
              </a:rPr>
              <a:t> at Sand Key, 6/3/96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6867</TotalTime>
  <Words>1476</Words>
  <Application>Microsoft Office PowerPoint</Application>
  <PresentationFormat>On-screen Show (4:3)</PresentationFormat>
  <Paragraphs>202</Paragraphs>
  <Slides>58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The State of the World’s Oceans</vt:lpstr>
      <vt:lpstr>Health of the Oceans</vt:lpstr>
      <vt:lpstr>Human Population</vt:lpstr>
      <vt:lpstr>Our Biggest Problems </vt:lpstr>
      <vt:lpstr>Ocean Stressors</vt:lpstr>
      <vt:lpstr>Ocean Acidification</vt:lpstr>
      <vt:lpstr>Ocean Acidification</vt:lpstr>
      <vt:lpstr>Ocean Acidification</vt:lpstr>
      <vt:lpstr>Coral Reef Bleaching</vt:lpstr>
      <vt:lpstr>Coral Reef Bleaching</vt:lpstr>
      <vt:lpstr>The White Desert</vt:lpstr>
      <vt:lpstr>Dead Zones</vt:lpstr>
      <vt:lpstr>Dead Zones</vt:lpstr>
      <vt:lpstr>Dead Zones</vt:lpstr>
      <vt:lpstr>Dead Zones</vt:lpstr>
      <vt:lpstr>Dead Zones</vt:lpstr>
      <vt:lpstr>Invasive Species</vt:lpstr>
      <vt:lpstr>Loss of Ocean Biomass</vt:lpstr>
      <vt:lpstr>Loss of Ocean Biomass</vt:lpstr>
      <vt:lpstr>Overexploitation</vt:lpstr>
      <vt:lpstr>Overexploitation</vt:lpstr>
      <vt:lpstr>Overexploitation</vt:lpstr>
      <vt:lpstr>Overexploitation</vt:lpstr>
      <vt:lpstr>Overexploitation</vt:lpstr>
      <vt:lpstr>Overexploitation</vt:lpstr>
      <vt:lpstr>Overexploitation</vt:lpstr>
      <vt:lpstr>Unforeseen Consequences</vt:lpstr>
      <vt:lpstr>Unforeseen Consequences</vt:lpstr>
      <vt:lpstr>Unforeseen Consequences</vt:lpstr>
      <vt:lpstr>Unforeseen Consequences</vt:lpstr>
      <vt:lpstr>Unforeseen Consequences</vt:lpstr>
      <vt:lpstr>What Might Happen?</vt:lpstr>
      <vt:lpstr>Paleocene-Eocene Thermal Maximum</vt:lpstr>
      <vt:lpstr>Paleocene-Eocene Thermal Maximum</vt:lpstr>
      <vt:lpstr>Permian-Triassic Extinction</vt:lpstr>
      <vt:lpstr>Permian-Triassic Extinction</vt:lpstr>
      <vt:lpstr>Ocean-wide Anoxia</vt:lpstr>
      <vt:lpstr>Ocean-wide Anoxia</vt:lpstr>
      <vt:lpstr>Ocean-wide Anoxia</vt:lpstr>
      <vt:lpstr>The Five Great Extinctions</vt:lpstr>
      <vt:lpstr>The Sixth Great Extinction</vt:lpstr>
      <vt:lpstr>Why Biodiversity Matters</vt:lpstr>
      <vt:lpstr>Why Biodiversity Matters</vt:lpstr>
      <vt:lpstr>How to preserve the oceans </vt:lpstr>
      <vt:lpstr>Restricting destructive fishing practices</vt:lpstr>
      <vt:lpstr>Restricting destructive fishing practices</vt:lpstr>
      <vt:lpstr>Enforcing conservation law at sea</vt:lpstr>
      <vt:lpstr>Enforcing conservation law at sea</vt:lpstr>
      <vt:lpstr>Sewage and chemical discharges</vt:lpstr>
      <vt:lpstr>Coral Reef Reconstruction</vt:lpstr>
      <vt:lpstr>Coral Reef Reconstruction</vt:lpstr>
      <vt:lpstr>Solar Thermal</vt:lpstr>
      <vt:lpstr>Ocean Energy</vt:lpstr>
      <vt:lpstr>Carbon Sequestration</vt:lpstr>
      <vt:lpstr>Carbon Sequestration</vt:lpstr>
      <vt:lpstr>Organic Farming</vt:lpstr>
      <vt:lpstr>What You Can Do Right Now</vt:lpstr>
      <vt:lpstr>Resources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Galasyn</dc:creator>
  <cp:lastModifiedBy>Jim Galasyn</cp:lastModifiedBy>
  <cp:revision>427</cp:revision>
  <dcterms:created xsi:type="dcterms:W3CDTF">2006-09-21T18:27:18Z</dcterms:created>
  <dcterms:modified xsi:type="dcterms:W3CDTF">2008-05-03T22:01:39Z</dcterms:modified>
</cp:coreProperties>
</file>